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-10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7C92-DD0A-476E-BFE5-FEDF5DC81E73}" type="datetimeFigureOut">
              <a:rPr lang="en-US" smtClean="0"/>
              <a:t>12/30/17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449-5069-4DAA-9377-6BA5C422C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042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7C92-DD0A-476E-BFE5-FEDF5DC81E73}" type="datetimeFigureOut">
              <a:rPr lang="en-US" smtClean="0"/>
              <a:t>12/30/17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449-5069-4DAA-9377-6BA5C422C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819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7C92-DD0A-476E-BFE5-FEDF5DC81E73}" type="datetimeFigureOut">
              <a:rPr lang="en-US" smtClean="0"/>
              <a:t>12/30/17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449-5069-4DAA-9377-6BA5C422C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119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7C92-DD0A-476E-BFE5-FEDF5DC81E73}" type="datetimeFigureOut">
              <a:rPr lang="en-US" smtClean="0"/>
              <a:t>12/30/17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449-5069-4DAA-9377-6BA5C422C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663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7C92-DD0A-476E-BFE5-FEDF5DC81E73}" type="datetimeFigureOut">
              <a:rPr lang="en-US" smtClean="0"/>
              <a:t>12/30/17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449-5069-4DAA-9377-6BA5C422C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802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7C92-DD0A-476E-BFE5-FEDF5DC81E73}" type="datetimeFigureOut">
              <a:rPr lang="en-US" smtClean="0"/>
              <a:t>12/30/17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449-5069-4DAA-9377-6BA5C422C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682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7C92-DD0A-476E-BFE5-FEDF5DC81E73}" type="datetimeFigureOut">
              <a:rPr lang="en-US" smtClean="0"/>
              <a:t>12/30/17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449-5069-4DAA-9377-6BA5C422C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970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7C92-DD0A-476E-BFE5-FEDF5DC81E73}" type="datetimeFigureOut">
              <a:rPr lang="en-US" smtClean="0"/>
              <a:t>12/30/17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449-5069-4DAA-9377-6BA5C422C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924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7C92-DD0A-476E-BFE5-FEDF5DC81E73}" type="datetimeFigureOut">
              <a:rPr lang="en-US" smtClean="0"/>
              <a:t>12/30/17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449-5069-4DAA-9377-6BA5C422C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345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7C92-DD0A-476E-BFE5-FEDF5DC81E73}" type="datetimeFigureOut">
              <a:rPr lang="en-US" smtClean="0"/>
              <a:t>12/30/17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449-5069-4DAA-9377-6BA5C422C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01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7C92-DD0A-476E-BFE5-FEDF5DC81E73}" type="datetimeFigureOut">
              <a:rPr lang="en-US" smtClean="0"/>
              <a:t>12/30/17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449-5069-4DAA-9377-6BA5C422C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328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57C92-DD0A-476E-BFE5-FEDF5DC81E73}" type="datetimeFigureOut">
              <a:rPr lang="en-US" smtClean="0"/>
              <a:t>12/30/17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60449-5069-4DAA-9377-6BA5C422C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387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10" y="635087"/>
            <a:ext cx="11053990" cy="59267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5032" y="173926"/>
            <a:ext cx="54813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SOAP CANVAS™</a:t>
            </a:r>
            <a:endParaRPr lang="en-US" sz="20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151851" y="6534588"/>
            <a:ext cx="54813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/>
              <a:t>© 2017, Carey F. Jaros</a:t>
            </a:r>
          </a:p>
        </p:txBody>
      </p:sp>
    </p:spTree>
    <p:extLst>
      <p:ext uri="{BB962C8B-B14F-4D97-AF65-F5344CB8AC3E}">
        <p14:creationId xmlns:p14="http://schemas.microsoft.com/office/powerpoint/2010/main" val="3562706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6522" y="262270"/>
            <a:ext cx="5659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SOAP</a:t>
            </a:r>
            <a:r>
              <a:rPr lang="en-US" sz="2000" b="1" dirty="0"/>
              <a:t> </a:t>
            </a:r>
            <a:r>
              <a:rPr lang="en-US" sz="2000" b="1" dirty="0" smtClean="0"/>
              <a:t>CANVAS™ COACH</a:t>
            </a:r>
            <a:endParaRPr lang="en-US" sz="2000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397565" y="836025"/>
            <a:ext cx="3843131" cy="5755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 smtClean="0"/>
              <a:t>Point of Departure - TODAY</a:t>
            </a:r>
          </a:p>
          <a:p>
            <a:endParaRPr lang="en-US" sz="1600" dirty="0" smtClean="0"/>
          </a:p>
          <a:p>
            <a:r>
              <a:rPr lang="en-US" sz="1600" dirty="0" smtClean="0"/>
              <a:t>POD is about getting really clear on </a:t>
            </a:r>
            <a:r>
              <a:rPr lang="en-US" sz="1600" b="1" dirty="0" smtClean="0"/>
              <a:t>how the market clears today</a:t>
            </a:r>
            <a:r>
              <a:rPr lang="en-US" sz="1600" dirty="0" smtClean="0"/>
              <a:t> </a:t>
            </a:r>
            <a:r>
              <a:rPr lang="mr-IN" sz="1600" dirty="0" smtClean="0"/>
              <a:t>–</a:t>
            </a:r>
            <a:r>
              <a:rPr lang="en-US" sz="1600" dirty="0" smtClean="0"/>
              <a:t> including which customers matter, who is winning and losing with them, and why </a:t>
            </a:r>
            <a:r>
              <a:rPr lang="mr-IN" sz="1600" dirty="0" smtClean="0"/>
              <a:t>–</a:t>
            </a:r>
            <a:r>
              <a:rPr lang="en-US" sz="1600" dirty="0" smtClean="0"/>
              <a:t> and about looking around the corner for changes that might create threats or opportunities.</a:t>
            </a:r>
          </a:p>
          <a:p>
            <a:endParaRPr lang="en-US" sz="1600" dirty="0" smtClean="0"/>
          </a:p>
          <a:p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Demand </a:t>
            </a:r>
            <a:r>
              <a:rPr lang="mr-IN" sz="1600" dirty="0" smtClean="0"/>
              <a:t>–</a:t>
            </a:r>
            <a:r>
              <a:rPr lang="en-US" sz="1600" dirty="0" smtClean="0"/>
              <a:t> who are the relevant/most valuable customer segments today and what do they need?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Supply </a:t>
            </a:r>
            <a:r>
              <a:rPr lang="mr-IN" sz="1600" dirty="0" smtClean="0"/>
              <a:t>–</a:t>
            </a:r>
            <a:r>
              <a:rPr lang="en-US" sz="1600" dirty="0" smtClean="0"/>
              <a:t> who’s meeting those needs now? </a:t>
            </a:r>
            <a:r>
              <a:rPr lang="en-US" sz="1600" dirty="0"/>
              <a:t>h</a:t>
            </a:r>
            <a:r>
              <a:rPr lang="en-US" sz="1600" dirty="0" smtClean="0"/>
              <a:t>ow loyal are the customers and why/why not?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Strengths </a:t>
            </a:r>
            <a:r>
              <a:rPr lang="mr-IN" sz="1600" dirty="0" smtClean="0"/>
              <a:t>–</a:t>
            </a:r>
            <a:r>
              <a:rPr lang="en-US" sz="1600" dirty="0" smtClean="0"/>
              <a:t> when you win today, why? (low cost? differentiation? a proprietary asset others don’t have?)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Complication </a:t>
            </a:r>
            <a:r>
              <a:rPr lang="mr-IN" sz="1600" dirty="0" smtClean="0"/>
              <a:t>–</a:t>
            </a:r>
            <a:r>
              <a:rPr lang="en-US" sz="1600" dirty="0" smtClean="0"/>
              <a:t> what changes, internal or external are coming?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Implications </a:t>
            </a:r>
            <a:r>
              <a:rPr lang="mr-IN" sz="1600" dirty="0" smtClean="0"/>
              <a:t>–</a:t>
            </a:r>
            <a:r>
              <a:rPr lang="en-US" sz="1600" dirty="0" smtClean="0"/>
              <a:t> what threats or opportunities does this create?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73826" y="839017"/>
            <a:ext cx="3633304" cy="5509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 smtClean="0"/>
              <a:t>Point of Arrival </a:t>
            </a:r>
            <a:r>
              <a:rPr lang="mr-IN" sz="1600" u="sng" dirty="0" smtClean="0"/>
              <a:t>–</a:t>
            </a:r>
            <a:r>
              <a:rPr lang="en-US" sz="1600" u="sng" dirty="0" smtClean="0"/>
              <a:t> THE NEAR FUTURE</a:t>
            </a:r>
          </a:p>
          <a:p>
            <a:endParaRPr lang="en-US" sz="1600" dirty="0" smtClean="0"/>
          </a:p>
          <a:p>
            <a:r>
              <a:rPr lang="en-US" sz="1600" dirty="0" smtClean="0"/>
              <a:t>POA is about imagining how demand will evolve, predicting how competitors will react, and </a:t>
            </a:r>
            <a:r>
              <a:rPr lang="en-US" sz="1600" b="1" dirty="0" smtClean="0"/>
              <a:t>carving out a self-reinforcing, winning position </a:t>
            </a:r>
            <a:r>
              <a:rPr lang="en-US" sz="1600" dirty="0" smtClean="0"/>
              <a:t>by meeting needs </a:t>
            </a:r>
            <a:r>
              <a:rPr lang="en-US" sz="1600" dirty="0" smtClean="0"/>
              <a:t>of customers</a:t>
            </a:r>
            <a:r>
              <a:rPr lang="en-US" sz="1600" dirty="0" smtClean="0"/>
              <a:t>, in ways competitors can’t or </a:t>
            </a:r>
            <a:r>
              <a:rPr lang="en-US" sz="1600" dirty="0" smtClean="0"/>
              <a:t>won’t</a:t>
            </a:r>
            <a:r>
              <a:rPr lang="en-US" sz="1600" dirty="0" smtClean="0"/>
              <a:t>.</a:t>
            </a:r>
            <a:endParaRPr lang="en-US" sz="1600" dirty="0" smtClean="0"/>
          </a:p>
          <a:p>
            <a:endParaRPr lang="en-US" sz="1600" dirty="0" smtClean="0"/>
          </a:p>
          <a:p>
            <a:endParaRPr lang="en-US" sz="1600" dirty="0"/>
          </a:p>
          <a:p>
            <a:pPr marL="342900" indent="-342900">
              <a:buFont typeface="+mj-lt"/>
              <a:buAutoNum type="arabicPeriod" startAt="6"/>
            </a:pPr>
            <a:r>
              <a:rPr lang="en-US" sz="1600" dirty="0" smtClean="0"/>
              <a:t>Target audiences </a:t>
            </a:r>
            <a:r>
              <a:rPr lang="mr-IN" sz="1600" dirty="0" smtClean="0"/>
              <a:t>–</a:t>
            </a:r>
            <a:r>
              <a:rPr lang="en-US" sz="1600" dirty="0" smtClean="0"/>
              <a:t> which customers will have the most financial &amp;/or strategic value in the future?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US" sz="1600" dirty="0" smtClean="0"/>
              <a:t>Critical success factors </a:t>
            </a:r>
            <a:r>
              <a:rPr lang="mr-IN" sz="1600" dirty="0" smtClean="0"/>
              <a:t>–</a:t>
            </a:r>
            <a:r>
              <a:rPr lang="en-US" sz="1600" dirty="0" smtClean="0"/>
              <a:t> what will matter most to them? (low cost? differentiation? access to an asset?)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US" sz="1600" dirty="0" smtClean="0"/>
              <a:t>Unique value proposition </a:t>
            </a:r>
            <a:r>
              <a:rPr lang="mr-IN" sz="1600" dirty="0" smtClean="0"/>
              <a:t>–</a:t>
            </a:r>
            <a:r>
              <a:rPr lang="en-US" sz="1600" dirty="0" smtClean="0"/>
              <a:t> what of value can you offer that others can’t or won’t?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US" sz="1600" dirty="0" smtClean="0"/>
              <a:t>Demand activation model </a:t>
            </a:r>
            <a:r>
              <a:rPr lang="mr-IN" sz="1600" dirty="0" smtClean="0"/>
              <a:t>–</a:t>
            </a:r>
            <a:r>
              <a:rPr lang="en-US" sz="1600" dirty="0" smtClean="0"/>
              <a:t> how will you create awareness, conversion, and loyalty?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2361" y="831340"/>
            <a:ext cx="3906682" cy="5016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 smtClean="0"/>
              <a:t>Roadmap </a:t>
            </a:r>
            <a:r>
              <a:rPr lang="mr-IN" sz="1600" u="sng" dirty="0" smtClean="0"/>
              <a:t>–</a:t>
            </a:r>
            <a:r>
              <a:rPr lang="en-US" sz="1600" u="sng" dirty="0" smtClean="0"/>
              <a:t> GETTING FROM HERE TO THERE</a:t>
            </a:r>
          </a:p>
          <a:p>
            <a:endParaRPr lang="en-US" sz="1600" dirty="0" smtClean="0"/>
          </a:p>
          <a:p>
            <a:r>
              <a:rPr lang="en-US" sz="1600" dirty="0" smtClean="0"/>
              <a:t>Roadmap is about how to get from POD to a place of sustainable competitive advantage </a:t>
            </a:r>
            <a:r>
              <a:rPr lang="mr-IN" sz="1600" dirty="0" smtClean="0"/>
              <a:t>–</a:t>
            </a:r>
            <a:r>
              <a:rPr lang="en-US" sz="1600" dirty="0" smtClean="0"/>
              <a:t> the 3-5 </a:t>
            </a:r>
            <a:r>
              <a:rPr lang="en-US" sz="1600" b="1" dirty="0" smtClean="0"/>
              <a:t>most critical initiatives </a:t>
            </a:r>
            <a:r>
              <a:rPr lang="en-US" sz="1600" dirty="0" smtClean="0"/>
              <a:t>that stand between your business today and the value prop and demand activation model you’ll need to win tomorrow. </a:t>
            </a:r>
          </a:p>
          <a:p>
            <a:r>
              <a:rPr lang="en-US" sz="1600" dirty="0" smtClean="0"/>
              <a:t> </a:t>
            </a:r>
          </a:p>
          <a:p>
            <a:endParaRPr lang="en-US" sz="1600" dirty="0"/>
          </a:p>
          <a:p>
            <a:pPr marL="342900" indent="-342900">
              <a:buFont typeface="+mj-lt"/>
              <a:buAutoNum type="arabicPeriod" startAt="10"/>
            </a:pPr>
            <a:r>
              <a:rPr lang="en-US" sz="1600" dirty="0" smtClean="0"/>
              <a:t>Sustainable competitive advantage </a:t>
            </a:r>
            <a:r>
              <a:rPr lang="mr-IN" sz="1600" dirty="0" smtClean="0"/>
              <a:t>–</a:t>
            </a:r>
            <a:r>
              <a:rPr lang="en-US" sz="1600" dirty="0" smtClean="0"/>
              <a:t> at POA, how can you use every customer win to create more distance from competition</a:t>
            </a:r>
          </a:p>
          <a:p>
            <a:pPr marL="342900" indent="-342900">
              <a:buFont typeface="+mj-lt"/>
              <a:buAutoNum type="arabicPeriod" startAt="10"/>
            </a:pPr>
            <a:r>
              <a:rPr lang="en-US" sz="1600" dirty="0" smtClean="0"/>
              <a:t>Key initiatives </a:t>
            </a:r>
            <a:r>
              <a:rPr lang="mr-IN" sz="1600" dirty="0" smtClean="0"/>
              <a:t>–</a:t>
            </a:r>
            <a:r>
              <a:rPr lang="en-US" sz="1600" dirty="0" smtClean="0"/>
              <a:t> what are the most essential pieces of work to transform your offering from POD to POA</a:t>
            </a:r>
          </a:p>
          <a:p>
            <a:pPr marL="342900" indent="-342900">
              <a:buFont typeface="+mj-lt"/>
              <a:buAutoNum type="arabicPeriod" startAt="10"/>
            </a:pPr>
            <a:r>
              <a:rPr lang="en-US" sz="1600" dirty="0" smtClean="0"/>
              <a:t>Simple math </a:t>
            </a:r>
            <a:r>
              <a:rPr lang="mr-IN" sz="1600" dirty="0" smtClean="0"/>
              <a:t>–</a:t>
            </a:r>
            <a:r>
              <a:rPr lang="en-US" sz="1600" dirty="0" smtClean="0"/>
              <a:t> is the ongoing operating model reasonable, and is the return on any investment attractive enough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51851" y="6534588"/>
            <a:ext cx="54813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/>
              <a:t>© 2017, Carey F. Jaros</a:t>
            </a:r>
          </a:p>
        </p:txBody>
      </p:sp>
    </p:spTree>
    <p:extLst>
      <p:ext uri="{BB962C8B-B14F-4D97-AF65-F5344CB8AC3E}">
        <p14:creationId xmlns:p14="http://schemas.microsoft.com/office/powerpoint/2010/main" val="29111917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13186</TotalTime>
  <Words>378</Words>
  <Application>Microsoft Macintosh PowerPoint</Application>
  <PresentationFormat>Custom</PresentationFormat>
  <Paragraphs>31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Carey Jaros</dc:creator>
  <cp:lastModifiedBy>Carey Jaros</cp:lastModifiedBy>
  <cp:revision>62</cp:revision>
  <dcterms:created xsi:type="dcterms:W3CDTF">2017-05-17T18:52:32Z</dcterms:created>
  <dcterms:modified xsi:type="dcterms:W3CDTF">2017-12-31T20:21:38Z</dcterms:modified>
</cp:coreProperties>
</file>